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9" r:id="rId3"/>
    <p:sldId id="259" r:id="rId4"/>
    <p:sldId id="260" r:id="rId5"/>
    <p:sldId id="257" r:id="rId6"/>
    <p:sldId id="258" r:id="rId7"/>
    <p:sldId id="261" r:id="rId8"/>
    <p:sldId id="262" r:id="rId9"/>
    <p:sldId id="263" r:id="rId10"/>
    <p:sldId id="264" r:id="rId11"/>
    <p:sldId id="265" r:id="rId12"/>
    <p:sldId id="266" r:id="rId13"/>
    <p:sldId id="267" r:id="rId14"/>
    <p:sldId id="268" r:id="rId15"/>
    <p:sldId id="270" r:id="rId16"/>
    <p:sldId id="271" r:id="rId17"/>
    <p:sldId id="274" r:id="rId18"/>
    <p:sldId id="275" r:id="rId19"/>
    <p:sldId id="272" r:id="rId20"/>
    <p:sldId id="273"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2DA1985-1125-4380-9414-4980E270BD2E}" type="datetimeFigureOut">
              <a:rPr lang="en-US" smtClean="0"/>
              <a:pPr/>
              <a:t>12/13/2011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0E99B1-46EE-420D-90ED-2F0E37AD74F5}"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DA1985-1125-4380-9414-4980E270BD2E}" type="datetimeFigureOut">
              <a:rPr lang="en-US" smtClean="0"/>
              <a:pPr/>
              <a:t>12/13/2011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0E99B1-46EE-420D-90ED-2F0E37AD74F5}"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DA1985-1125-4380-9414-4980E270BD2E}" type="datetimeFigureOut">
              <a:rPr lang="en-US" smtClean="0"/>
              <a:pPr/>
              <a:t>12/13/2011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0E99B1-46EE-420D-90ED-2F0E37AD74F5}"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2DA1985-1125-4380-9414-4980E270BD2E}" type="datetimeFigureOut">
              <a:rPr lang="en-US" smtClean="0"/>
              <a:pPr/>
              <a:t>12/13/2011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0E99B1-46EE-420D-90ED-2F0E37AD74F5}"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2DA1985-1125-4380-9414-4980E270BD2E}" type="datetimeFigureOut">
              <a:rPr lang="en-US" smtClean="0"/>
              <a:pPr/>
              <a:t>12/13/2011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30E99B1-46EE-420D-90ED-2F0E37AD74F5}"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2DA1985-1125-4380-9414-4980E270BD2E}" type="datetimeFigureOut">
              <a:rPr lang="en-US" smtClean="0"/>
              <a:pPr/>
              <a:t>12/13/2011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30E99B1-46EE-420D-90ED-2F0E37AD74F5}"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2DA1985-1125-4380-9414-4980E270BD2E}" type="datetimeFigureOut">
              <a:rPr lang="en-US" smtClean="0"/>
              <a:pPr/>
              <a:t>12/13/2011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30E99B1-46EE-420D-90ED-2F0E37AD74F5}"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2DA1985-1125-4380-9414-4980E270BD2E}" type="datetimeFigureOut">
              <a:rPr lang="en-US" smtClean="0"/>
              <a:pPr/>
              <a:t>12/13/2011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30E99B1-46EE-420D-90ED-2F0E37AD74F5}"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DA1985-1125-4380-9414-4980E270BD2E}" type="datetimeFigureOut">
              <a:rPr lang="en-US" smtClean="0"/>
              <a:pPr/>
              <a:t>12/13/2011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30E99B1-46EE-420D-90ED-2F0E37AD74F5}"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DA1985-1125-4380-9414-4980E270BD2E}" type="datetimeFigureOut">
              <a:rPr lang="en-US" smtClean="0"/>
              <a:pPr/>
              <a:t>12/13/2011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30E99B1-46EE-420D-90ED-2F0E37AD74F5}"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2DA1985-1125-4380-9414-4980E270BD2E}" type="datetimeFigureOut">
              <a:rPr lang="en-US" smtClean="0"/>
              <a:pPr/>
              <a:t>12/13/2011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30E99B1-46EE-420D-90ED-2F0E37AD74F5}"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2DA1985-1125-4380-9414-4980E270BD2E}" type="datetimeFigureOut">
              <a:rPr lang="en-US" smtClean="0"/>
              <a:pPr/>
              <a:t>12/13/2011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0E99B1-46EE-420D-90ED-2F0E37AD74F5}"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nuclearweaponarchive.org/Usa/Med/Med.html" TargetMode="External"/><Relationship Id="rId2" Type="http://schemas.openxmlformats.org/officeDocument/2006/relationships/hyperlink" Target="http://www.tnhistoryforkids.org/cities/oak_ridge" TargetMode="External"/><Relationship Id="rId1" Type="http://schemas.openxmlformats.org/officeDocument/2006/relationships/slideLayout" Target="../slideLayouts/slideLayout2.xml"/><Relationship Id="rId4" Type="http://schemas.openxmlformats.org/officeDocument/2006/relationships/hyperlink" Target="http://oakridgevisitor.com/history/hendrix.html"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gif"/></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Manhattan Project</a:t>
            </a:r>
            <a:endParaRPr lang="en-US" dirty="0"/>
          </a:p>
        </p:txBody>
      </p:sp>
      <p:sp>
        <p:nvSpPr>
          <p:cNvPr id="3" name="Subtitle 2"/>
          <p:cNvSpPr>
            <a:spLocks noGrp="1"/>
          </p:cNvSpPr>
          <p:nvPr>
            <p:ph type="subTitle" idx="1"/>
          </p:nvPr>
        </p:nvSpPr>
        <p:spPr/>
        <p:txBody>
          <a:bodyPr/>
          <a:lstStyle/>
          <a:p>
            <a:r>
              <a:rPr lang="en-US" dirty="0" smtClean="0"/>
              <a:t>6</a:t>
            </a:r>
            <a:r>
              <a:rPr lang="en-US" baseline="30000" dirty="0" smtClean="0"/>
              <a:t>th</a:t>
            </a:r>
            <a:r>
              <a:rPr lang="en-US" dirty="0" smtClean="0"/>
              <a:t> grade </a:t>
            </a:r>
          </a:p>
          <a:p>
            <a:r>
              <a:rPr lang="en-US" dirty="0" smtClean="0"/>
              <a:t>Jessica </a:t>
            </a:r>
            <a:r>
              <a:rPr lang="en-US" dirty="0" smtClean="0"/>
              <a:t>Forgety</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Construction of a Lab</a:t>
            </a:r>
            <a:endParaRPr lang="en-US" dirty="0"/>
          </a:p>
        </p:txBody>
      </p:sp>
      <p:pic>
        <p:nvPicPr>
          <p:cNvPr id="4" name="Content Placeholder 3" descr="378634_2648492779049_1457600312_32798050_1506903829_n.jpg"/>
          <p:cNvPicPr>
            <a:picLocks noGrp="1" noChangeAspect="1"/>
          </p:cNvPicPr>
          <p:nvPr>
            <p:ph idx="1"/>
          </p:nvPr>
        </p:nvPicPr>
        <p:blipFill>
          <a:blip r:embed="rId2" cstate="print"/>
          <a:stretch>
            <a:fillRect/>
          </a:stretch>
        </p:blipFill>
        <p:spPr>
          <a:xfrm>
            <a:off x="1743273" y="1600200"/>
            <a:ext cx="5657454" cy="4525963"/>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look inside a Lab</a:t>
            </a:r>
            <a:endParaRPr lang="en-US" dirty="0"/>
          </a:p>
        </p:txBody>
      </p:sp>
      <p:pic>
        <p:nvPicPr>
          <p:cNvPr id="4" name="Content Placeholder 3" descr="303151_2430257803311_1457600312_32688251_459000043_n.jpg"/>
          <p:cNvPicPr>
            <a:picLocks noGrp="1" noChangeAspect="1"/>
          </p:cNvPicPr>
          <p:nvPr>
            <p:ph idx="1"/>
          </p:nvPr>
        </p:nvPicPr>
        <p:blipFill>
          <a:blip r:embed="rId2" cstate="print"/>
          <a:stretch>
            <a:fillRect/>
          </a:stretch>
        </p:blipFill>
        <p:spPr>
          <a:xfrm>
            <a:off x="1676400" y="1758156"/>
            <a:ext cx="5791200" cy="4210050"/>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303740_2430261483403_1457600312_32688261_2044411041_a.jpg"/>
          <p:cNvPicPr>
            <a:picLocks noGrp="1" noChangeAspect="1"/>
          </p:cNvPicPr>
          <p:nvPr>
            <p:ph idx="1"/>
          </p:nvPr>
        </p:nvPicPr>
        <p:blipFill>
          <a:blip r:embed="rId2" cstate="print"/>
          <a:stretch>
            <a:fillRect/>
          </a:stretch>
        </p:blipFill>
        <p:spPr>
          <a:xfrm>
            <a:off x="609600" y="304800"/>
            <a:ext cx="3810000" cy="4826000"/>
          </a:xfrm>
        </p:spPr>
      </p:pic>
      <p:pic>
        <p:nvPicPr>
          <p:cNvPr id="5" name="Picture 4" descr="302931_2601284238865_1457600312_32779330_63612649_n.jpg"/>
          <p:cNvPicPr>
            <a:picLocks noChangeAspect="1"/>
          </p:cNvPicPr>
          <p:nvPr/>
        </p:nvPicPr>
        <p:blipFill>
          <a:blip r:embed="rId3" cstate="print"/>
          <a:stretch>
            <a:fillRect/>
          </a:stretch>
        </p:blipFill>
        <p:spPr>
          <a:xfrm>
            <a:off x="4800600" y="304800"/>
            <a:ext cx="3896360" cy="4876800"/>
          </a:xfrm>
          <a:prstGeom prst="rect">
            <a:avLst/>
          </a:prstGeom>
        </p:spPr>
      </p:pic>
      <p:sp>
        <p:nvSpPr>
          <p:cNvPr id="6" name="TextBox 5"/>
          <p:cNvSpPr txBox="1"/>
          <p:nvPr/>
        </p:nvSpPr>
        <p:spPr>
          <a:xfrm>
            <a:off x="609600" y="5257800"/>
            <a:ext cx="3810000" cy="923330"/>
          </a:xfrm>
          <a:prstGeom prst="rect">
            <a:avLst/>
          </a:prstGeom>
          <a:noFill/>
        </p:spPr>
        <p:txBody>
          <a:bodyPr wrap="square" rtlCol="0">
            <a:spAutoFit/>
          </a:bodyPr>
          <a:lstStyle/>
          <a:p>
            <a:r>
              <a:rPr lang="en-US" dirty="0" smtClean="0"/>
              <a:t>Guards and a Guard tower. Many Guard towers remain in the city. Can you name the location of one?</a:t>
            </a:r>
            <a:endParaRPr lang="en-US" dirty="0"/>
          </a:p>
        </p:txBody>
      </p:sp>
      <p:sp>
        <p:nvSpPr>
          <p:cNvPr id="7" name="TextBox 6"/>
          <p:cNvSpPr txBox="1"/>
          <p:nvPr/>
        </p:nvSpPr>
        <p:spPr>
          <a:xfrm>
            <a:off x="4800600" y="5181600"/>
            <a:ext cx="3886200" cy="923330"/>
          </a:xfrm>
          <a:prstGeom prst="rect">
            <a:avLst/>
          </a:prstGeom>
          <a:noFill/>
        </p:spPr>
        <p:txBody>
          <a:bodyPr wrap="square" rtlCol="0">
            <a:spAutoFit/>
          </a:bodyPr>
          <a:lstStyle/>
          <a:p>
            <a:r>
              <a:rPr lang="en-US" dirty="0" smtClean="0"/>
              <a:t>Protective equipment was used for some lab workers.  Why was there a need for protective equipment?</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312696_2575005261907_1457600312_32768598_169075667_n.jpg"/>
          <p:cNvPicPr>
            <a:picLocks noGrp="1" noChangeAspect="1"/>
          </p:cNvPicPr>
          <p:nvPr>
            <p:ph idx="1"/>
          </p:nvPr>
        </p:nvPicPr>
        <p:blipFill>
          <a:blip r:embed="rId2" cstate="print"/>
          <a:stretch>
            <a:fillRect/>
          </a:stretch>
        </p:blipFill>
        <p:spPr>
          <a:xfrm>
            <a:off x="457200" y="762000"/>
            <a:ext cx="3620770" cy="4525963"/>
          </a:xfrm>
        </p:spPr>
      </p:pic>
      <p:pic>
        <p:nvPicPr>
          <p:cNvPr id="5" name="Picture 4" descr="315581_2574925699918_1457600312_32768493_531670150_n.jpg"/>
          <p:cNvPicPr>
            <a:picLocks noChangeAspect="1"/>
          </p:cNvPicPr>
          <p:nvPr/>
        </p:nvPicPr>
        <p:blipFill>
          <a:blip r:embed="rId3" cstate="print"/>
          <a:stretch>
            <a:fillRect/>
          </a:stretch>
        </p:blipFill>
        <p:spPr>
          <a:xfrm>
            <a:off x="4876800" y="762000"/>
            <a:ext cx="3733800" cy="4667250"/>
          </a:xfrm>
          <a:prstGeom prst="rect">
            <a:avLst/>
          </a:prstGeom>
        </p:spPr>
      </p:pic>
      <p:sp>
        <p:nvSpPr>
          <p:cNvPr id="6" name="TextBox 5"/>
          <p:cNvSpPr txBox="1"/>
          <p:nvPr/>
        </p:nvSpPr>
        <p:spPr>
          <a:xfrm>
            <a:off x="609600" y="5562600"/>
            <a:ext cx="7620000" cy="923330"/>
          </a:xfrm>
          <a:prstGeom prst="rect">
            <a:avLst/>
          </a:prstGeom>
          <a:noFill/>
        </p:spPr>
        <p:txBody>
          <a:bodyPr wrap="square" rtlCol="0">
            <a:spAutoFit/>
          </a:bodyPr>
          <a:lstStyle/>
          <a:p>
            <a:r>
              <a:rPr lang="en-US" dirty="0" smtClean="0"/>
              <a:t>People from all over the country came to work in labs in Oak Ridge. Some included world famous scientists.  Not all employees knew what it was they were building, but they were happy to be employed. </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374814_2574917619716_1457600312_32768485_135917876_n.jpg"/>
          <p:cNvPicPr>
            <a:picLocks noGrp="1" noChangeAspect="1"/>
          </p:cNvPicPr>
          <p:nvPr>
            <p:ph idx="1"/>
          </p:nvPr>
        </p:nvPicPr>
        <p:blipFill>
          <a:blip r:embed="rId2" cstate="print"/>
          <a:stretch>
            <a:fillRect/>
          </a:stretch>
        </p:blipFill>
        <p:spPr>
          <a:xfrm>
            <a:off x="1752600" y="381000"/>
            <a:ext cx="5657454" cy="4525963"/>
          </a:xfrm>
        </p:spPr>
      </p:pic>
      <p:sp>
        <p:nvSpPr>
          <p:cNvPr id="5" name="TextBox 4"/>
          <p:cNvSpPr txBox="1"/>
          <p:nvPr/>
        </p:nvSpPr>
        <p:spPr>
          <a:xfrm>
            <a:off x="990600" y="4876800"/>
            <a:ext cx="7543800" cy="1754326"/>
          </a:xfrm>
          <a:prstGeom prst="rect">
            <a:avLst/>
          </a:prstGeom>
          <a:noFill/>
        </p:spPr>
        <p:txBody>
          <a:bodyPr wrap="square" rtlCol="0">
            <a:spAutoFit/>
          </a:bodyPr>
          <a:lstStyle/>
          <a:p>
            <a:r>
              <a:rPr lang="en-US" dirty="0" smtClean="0"/>
              <a:t>Oak Ridge was a happening city.  Plant workers enjoyed department stores, theatres, restaurants, churches, and community centers.  Smaller communities were developed within the city and each community had its own elementary school, church, and shops.  These communities included Grove, Pine Ridge, Highland View, Woodland, </a:t>
            </a:r>
            <a:r>
              <a:rPr lang="en-US" dirty="0" smtClean="0"/>
              <a:t>Scarboro</a:t>
            </a:r>
            <a:r>
              <a:rPr lang="en-US" dirty="0" smtClean="0"/>
              <a:t>, Jefferson, and East Ridge.  Jackson Square was home to the cities department stores, post office, theatre, and drug store.</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 End to WWII</a:t>
            </a:r>
            <a:endParaRPr lang="en-US" dirty="0"/>
          </a:p>
        </p:txBody>
      </p:sp>
      <p:pic>
        <p:nvPicPr>
          <p:cNvPr id="4" name="Content Placeholder 3" descr="502px-Nagasakibomb.jpg"/>
          <p:cNvPicPr>
            <a:picLocks noGrp="1" noChangeAspect="1"/>
          </p:cNvPicPr>
          <p:nvPr>
            <p:ph idx="1"/>
          </p:nvPr>
        </p:nvPicPr>
        <p:blipFill>
          <a:blip r:embed="rId2" cstate="print"/>
          <a:stretch>
            <a:fillRect/>
          </a:stretch>
        </p:blipFill>
        <p:spPr>
          <a:xfrm>
            <a:off x="2514600" y="1143000"/>
            <a:ext cx="4269531" cy="5103026"/>
          </a:xfrm>
        </p:spPr>
      </p:pic>
      <p:sp>
        <p:nvSpPr>
          <p:cNvPr id="5" name="TextBox 4"/>
          <p:cNvSpPr txBox="1"/>
          <p:nvPr/>
        </p:nvSpPr>
        <p:spPr>
          <a:xfrm>
            <a:off x="2819400" y="6211669"/>
            <a:ext cx="4343400" cy="646331"/>
          </a:xfrm>
          <a:prstGeom prst="rect">
            <a:avLst/>
          </a:prstGeom>
          <a:noFill/>
        </p:spPr>
        <p:txBody>
          <a:bodyPr wrap="square" rtlCol="0">
            <a:spAutoFit/>
          </a:bodyPr>
          <a:lstStyle/>
          <a:p>
            <a:r>
              <a:rPr lang="en-US" dirty="0" smtClean="0"/>
              <a:t>              The Bombing of Nagasaki Japan(Hiroshima Japan was also bombed).</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4" name="Content Placeholder 3" descr="297835_2430271403651_1457600312_32688282_1641104497_n.jpg"/>
          <p:cNvPicPr>
            <a:picLocks noGrp="1" noChangeAspect="1"/>
          </p:cNvPicPr>
          <p:nvPr>
            <p:ph idx="1"/>
          </p:nvPr>
        </p:nvPicPr>
        <p:blipFill>
          <a:blip r:embed="rId2" cstate="print"/>
          <a:stretch>
            <a:fillRect/>
          </a:stretch>
        </p:blipFill>
        <p:spPr>
          <a:xfrm>
            <a:off x="990600" y="304801"/>
            <a:ext cx="7239000" cy="6553200"/>
          </a:xfrm>
        </p:spPr>
      </p:pic>
      <p:sp>
        <p:nvSpPr>
          <p:cNvPr id="5" name="TextBox 4"/>
          <p:cNvSpPr txBox="1"/>
          <p:nvPr/>
        </p:nvSpPr>
        <p:spPr>
          <a:xfrm>
            <a:off x="1066800" y="0"/>
            <a:ext cx="7010400" cy="369332"/>
          </a:xfrm>
          <a:prstGeom prst="rect">
            <a:avLst/>
          </a:prstGeom>
          <a:noFill/>
        </p:spPr>
        <p:txBody>
          <a:bodyPr wrap="square" rtlCol="0">
            <a:spAutoFit/>
          </a:bodyPr>
          <a:lstStyle/>
          <a:p>
            <a:r>
              <a:rPr lang="en-US" dirty="0" smtClean="0"/>
              <a:t>          The Secret City, Oak Ridge, was revealed on August 6, 1945</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Hendrix Prophecy</a:t>
            </a:r>
            <a:endParaRPr lang="en-US" dirty="0"/>
          </a:p>
        </p:txBody>
      </p:sp>
      <p:sp>
        <p:nvSpPr>
          <p:cNvPr id="3" name="Content Placeholder 2"/>
          <p:cNvSpPr>
            <a:spLocks noGrp="1"/>
          </p:cNvSpPr>
          <p:nvPr>
            <p:ph idx="1"/>
          </p:nvPr>
        </p:nvSpPr>
        <p:spPr>
          <a:xfrm>
            <a:off x="457200" y="1143000"/>
            <a:ext cx="8229600" cy="5410200"/>
          </a:xfrm>
        </p:spPr>
        <p:txBody>
          <a:bodyPr>
            <a:normAutofit fontScale="70000" lnSpcReduction="20000"/>
          </a:bodyPr>
          <a:lstStyle/>
          <a:p>
            <a:r>
              <a:rPr lang="en-US" dirty="0" smtClean="0"/>
              <a:t>John Hendrix, a mystic who roamed the East Tennessee woods around the turn of the 20th century, more than 40 years before Y-12 or Oak Ridge existed, told the future regarding Bear Creek valley that lay between two East Tennessee ridges and Black Oak Ridge just north of that valley.</a:t>
            </a:r>
          </a:p>
          <a:p>
            <a:r>
              <a:rPr lang="en-US" dirty="0" smtClean="0"/>
              <a:t>He first predicted that soon a railroad would be built running from Knoxville through the central part of Anderson County. This prediction proved accurate and caused Hendrix to consider himself capable of even more amazing prophecies. He was told by a voice, he said, to sleep on the ground for 40 nights and he would learn about the future. He did as he was told and on the 41</a:t>
            </a:r>
            <a:r>
              <a:rPr lang="en-US" baseline="30000" dirty="0" smtClean="0"/>
              <a:t>st</a:t>
            </a:r>
            <a:r>
              <a:rPr lang="en-US" dirty="0" smtClean="0"/>
              <a:t> day he emerged from the woods and beginning at the local crossroads general store he told everyone who would listen about the amazing things he had seen in his visions while sleeping on the ground.</a:t>
            </a:r>
          </a:p>
          <a:p>
            <a:r>
              <a:rPr lang="en-US" dirty="0" smtClean="0"/>
              <a:t>“Bear Creek Valley some day will be filled with great buildings and factories and they will help toward winning the greatest war that will ever be.” </a:t>
            </a:r>
            <a:r>
              <a:rPr lang="en-US" dirty="0" smtClean="0"/>
              <a:t>–John Hendrix</a:t>
            </a:r>
            <a:endParaRPr lang="en-US" dirty="0" smtClean="0"/>
          </a:p>
          <a:p>
            <a:pPr>
              <a:buNone/>
            </a:pPr>
            <a:r>
              <a:rPr lang="en-US" dirty="0" smtClean="0"/>
              <a:t>-Oak Ridge Convention and Visitors Bureau </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325562"/>
          </a:xfrm>
        </p:spPr>
        <p:txBody>
          <a:bodyPr>
            <a:normAutofit fontScale="90000"/>
          </a:bodyPr>
          <a:lstStyle/>
          <a:p>
            <a:r>
              <a:rPr lang="en-US" dirty="0" smtClean="0"/>
              <a:t>The Grave of John Hendrix, located in the Hendrix Creek subdivision in Oak Ridge</a:t>
            </a:r>
            <a:endParaRPr lang="en-US" dirty="0"/>
          </a:p>
        </p:txBody>
      </p:sp>
      <p:pic>
        <p:nvPicPr>
          <p:cNvPr id="4" name="Content Placeholder 3" descr="hendrix.jpg"/>
          <p:cNvPicPr>
            <a:picLocks noGrp="1" noChangeAspect="1"/>
          </p:cNvPicPr>
          <p:nvPr>
            <p:ph idx="1"/>
          </p:nvPr>
        </p:nvPicPr>
        <p:blipFill>
          <a:blip r:embed="rId2" cstate="print"/>
          <a:stretch>
            <a:fillRect/>
          </a:stretch>
        </p:blipFill>
        <p:spPr>
          <a:xfrm>
            <a:off x="2590800" y="1972491"/>
            <a:ext cx="3886201" cy="4885509"/>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Standards</a:t>
            </a:r>
            <a:endParaRPr lang="en-US" dirty="0"/>
          </a:p>
        </p:txBody>
      </p:sp>
      <p:sp>
        <p:nvSpPr>
          <p:cNvPr id="3" name="Content Placeholder 2"/>
          <p:cNvSpPr>
            <a:spLocks noGrp="1"/>
          </p:cNvSpPr>
          <p:nvPr>
            <p:ph idx="1"/>
          </p:nvPr>
        </p:nvSpPr>
        <p:spPr/>
        <p:txBody>
          <a:bodyPr>
            <a:normAutofit lnSpcReduction="10000"/>
          </a:bodyPr>
          <a:lstStyle/>
          <a:p>
            <a:r>
              <a:rPr lang="en-US" dirty="0" smtClean="0"/>
              <a:t>1.05 Understand the role that diverse cultures and historical experiences had </a:t>
            </a:r>
            <a:r>
              <a:rPr lang="en-US" dirty="0" smtClean="0"/>
              <a:t>on the </a:t>
            </a:r>
            <a:r>
              <a:rPr lang="en-US" dirty="0" smtClean="0"/>
              <a:t>development of the world.</a:t>
            </a:r>
          </a:p>
          <a:p>
            <a:r>
              <a:rPr lang="en-US" dirty="0" smtClean="0"/>
              <a:t>1.06 </a:t>
            </a:r>
            <a:r>
              <a:rPr lang="en-US" dirty="0" smtClean="0"/>
              <a:t>Understand the influence of science and technology on the development </a:t>
            </a:r>
            <a:r>
              <a:rPr lang="en-US" dirty="0" smtClean="0"/>
              <a:t>of culture </a:t>
            </a:r>
            <a:r>
              <a:rPr lang="en-US" dirty="0" smtClean="0"/>
              <a:t>through time</a:t>
            </a:r>
            <a:r>
              <a:rPr lang="en-US" dirty="0" smtClean="0"/>
              <a:t>.</a:t>
            </a:r>
          </a:p>
          <a:p>
            <a:r>
              <a:rPr lang="en-US" dirty="0" smtClean="0"/>
              <a:t>6.1.06 Understand the influence of science and technology on the development of </a:t>
            </a:r>
            <a:r>
              <a:rPr lang="en-US" dirty="0" smtClean="0"/>
              <a:t>culture through </a:t>
            </a:r>
            <a:r>
              <a:rPr lang="en-US" dirty="0" smtClean="0"/>
              <a:t>time.</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WWII</a:t>
            </a:r>
            <a:br>
              <a:rPr lang="en-US" dirty="0" smtClean="0"/>
            </a:br>
            <a:r>
              <a:rPr lang="en-US" dirty="0" smtClean="0"/>
              <a:t>1939-1945</a:t>
            </a:r>
            <a:endParaRPr lang="en-US" dirty="0"/>
          </a:p>
        </p:txBody>
      </p:sp>
      <p:pic>
        <p:nvPicPr>
          <p:cNvPr id="4" name="Content Placeholder 3" descr="Infobox_collage_for_WWII.bmp"/>
          <p:cNvPicPr>
            <a:picLocks noGrp="1" noChangeAspect="1"/>
          </p:cNvPicPr>
          <p:nvPr>
            <p:ph idx="1"/>
          </p:nvPr>
        </p:nvPicPr>
        <p:blipFill>
          <a:blip r:embed="rId2" cstate="print"/>
          <a:stretch>
            <a:fillRect/>
          </a:stretch>
        </p:blipFill>
        <p:spPr>
          <a:xfrm>
            <a:off x="838200" y="1524000"/>
            <a:ext cx="3794266" cy="4525963"/>
          </a:xfrm>
        </p:spPr>
      </p:pic>
      <p:sp>
        <p:nvSpPr>
          <p:cNvPr id="5" name="TextBox 4"/>
          <p:cNvSpPr txBox="1"/>
          <p:nvPr/>
        </p:nvSpPr>
        <p:spPr>
          <a:xfrm>
            <a:off x="5105400" y="1752600"/>
            <a:ext cx="3200400" cy="3970318"/>
          </a:xfrm>
          <a:prstGeom prst="rect">
            <a:avLst/>
          </a:prstGeom>
          <a:noFill/>
        </p:spPr>
        <p:txBody>
          <a:bodyPr wrap="square" rtlCol="0">
            <a:spAutoFit/>
          </a:bodyPr>
          <a:lstStyle/>
          <a:p>
            <a:r>
              <a:rPr lang="en-US" dirty="0" smtClean="0"/>
              <a:t>WWII was a war that centered around Europe and involved most of the world’s most powerful countries.</a:t>
            </a:r>
          </a:p>
          <a:p>
            <a:endParaRPr lang="en-US" dirty="0" smtClean="0"/>
          </a:p>
          <a:p>
            <a:r>
              <a:rPr lang="en-US" dirty="0" smtClean="0"/>
              <a:t>WWII ended the great depression in the United States.  Jobs were created and efforts were made to help with the war.  </a:t>
            </a:r>
          </a:p>
          <a:p>
            <a:endParaRPr lang="en-US" dirty="0" smtClean="0"/>
          </a:p>
          <a:p>
            <a:r>
              <a:rPr lang="en-US" dirty="0" smtClean="0"/>
              <a:t>Eventually the counties fighting split into two opposing groups called the Allies, and the Axis. </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idx="1"/>
          </p:nvPr>
        </p:nvSpPr>
        <p:spPr/>
        <p:txBody>
          <a:bodyPr>
            <a:normAutofit lnSpcReduction="10000"/>
          </a:bodyPr>
          <a:lstStyle/>
          <a:p>
            <a:r>
              <a:rPr lang="en-US" dirty="0" smtClean="0"/>
              <a:t>History for Kids    </a:t>
            </a:r>
            <a:r>
              <a:rPr lang="en-US" dirty="0" smtClean="0">
                <a:hlinkClick r:id="rId2"/>
              </a:rPr>
              <a:t>http://</a:t>
            </a:r>
            <a:r>
              <a:rPr lang="en-US" dirty="0" smtClean="0">
                <a:hlinkClick r:id="rId2"/>
              </a:rPr>
              <a:t>www.tnhistoryforkids.org/cities/oak_ridge</a:t>
            </a:r>
            <a:endParaRPr lang="en-US" dirty="0" smtClean="0"/>
          </a:p>
          <a:p>
            <a:r>
              <a:rPr lang="en-US" dirty="0" smtClean="0"/>
              <a:t>Nuclear Weapon Archive </a:t>
            </a:r>
            <a:r>
              <a:rPr lang="en-US" dirty="0" smtClean="0">
                <a:hlinkClick r:id="rId3"/>
              </a:rPr>
              <a:t>http://</a:t>
            </a:r>
            <a:r>
              <a:rPr lang="en-US" dirty="0" smtClean="0">
                <a:hlinkClick r:id="rId3"/>
              </a:rPr>
              <a:t>nuclearweaponarchive.org/Usa/Med/Med.html</a:t>
            </a:r>
            <a:endParaRPr lang="en-US" dirty="0" smtClean="0"/>
          </a:p>
          <a:p>
            <a:r>
              <a:rPr lang="en-US" dirty="0" smtClean="0"/>
              <a:t>Oak Ridge Convention and Visitors Bureau  </a:t>
            </a:r>
            <a:r>
              <a:rPr lang="en-US" dirty="0" smtClean="0">
                <a:hlinkClick r:id="rId4"/>
              </a:rPr>
              <a:t>http</a:t>
            </a:r>
            <a:r>
              <a:rPr lang="en-US" dirty="0" smtClean="0">
                <a:hlinkClick r:id="rId4"/>
              </a:rPr>
              <a:t>://oakridgevisitor.com/history/hendrix.html</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Scientists</a:t>
            </a:r>
            <a:endParaRPr lang="en-US" dirty="0"/>
          </a:p>
        </p:txBody>
      </p:sp>
      <p:pic>
        <p:nvPicPr>
          <p:cNvPr id="4" name="Content Placeholder 3" descr="Szileins.jpg"/>
          <p:cNvPicPr>
            <a:picLocks noGrp="1" noChangeAspect="1"/>
          </p:cNvPicPr>
          <p:nvPr>
            <p:ph idx="1"/>
          </p:nvPr>
        </p:nvPicPr>
        <p:blipFill>
          <a:blip r:embed="rId2" cstate="print"/>
          <a:stretch>
            <a:fillRect/>
          </a:stretch>
        </p:blipFill>
        <p:spPr>
          <a:xfrm>
            <a:off x="3200400" y="1143000"/>
            <a:ext cx="2812158" cy="2191544"/>
          </a:xfrm>
        </p:spPr>
      </p:pic>
      <p:sp>
        <p:nvSpPr>
          <p:cNvPr id="5" name="TextBox 4"/>
          <p:cNvSpPr txBox="1"/>
          <p:nvPr/>
        </p:nvSpPr>
        <p:spPr>
          <a:xfrm>
            <a:off x="3352800" y="3352800"/>
            <a:ext cx="2743200" cy="369332"/>
          </a:xfrm>
          <a:prstGeom prst="rect">
            <a:avLst/>
          </a:prstGeom>
          <a:noFill/>
        </p:spPr>
        <p:txBody>
          <a:bodyPr wrap="square" rtlCol="0">
            <a:spAutoFit/>
          </a:bodyPr>
          <a:lstStyle/>
          <a:p>
            <a:r>
              <a:rPr lang="en-US" dirty="0" smtClean="0"/>
              <a:t>Albert Einstein </a:t>
            </a:r>
            <a:r>
              <a:rPr lang="en-US" dirty="0" smtClean="0"/>
              <a:t>with Szilard</a:t>
            </a:r>
            <a:endParaRPr lang="en-US" dirty="0"/>
          </a:p>
        </p:txBody>
      </p:sp>
      <p:sp>
        <p:nvSpPr>
          <p:cNvPr id="6" name="TextBox 5"/>
          <p:cNvSpPr txBox="1"/>
          <p:nvPr/>
        </p:nvSpPr>
        <p:spPr>
          <a:xfrm>
            <a:off x="1066800" y="3810000"/>
            <a:ext cx="7315200" cy="646331"/>
          </a:xfrm>
          <a:prstGeom prst="rect">
            <a:avLst/>
          </a:prstGeom>
          <a:noFill/>
        </p:spPr>
        <p:txBody>
          <a:bodyPr wrap="square" rtlCol="0">
            <a:spAutoFit/>
          </a:bodyPr>
          <a:lstStyle/>
          <a:p>
            <a:pPr>
              <a:buFont typeface="Arial" pitchFamily="34" charset="0"/>
              <a:buChar char="•"/>
            </a:pPr>
            <a:r>
              <a:rPr lang="en-US" dirty="0" smtClean="0"/>
              <a:t>Albert Einstein- </a:t>
            </a:r>
            <a:r>
              <a:rPr lang="en-US" dirty="0" smtClean="0"/>
              <a:t>a German-born </a:t>
            </a:r>
            <a:r>
              <a:rPr lang="en-US" dirty="0" smtClean="0"/>
              <a:t>theoretical physicists.</a:t>
            </a:r>
          </a:p>
          <a:p>
            <a:pPr>
              <a:buFont typeface="Arial" pitchFamily="34" charset="0"/>
              <a:buChar char="•"/>
            </a:pPr>
            <a:r>
              <a:rPr lang="en-US" dirty="0" smtClean="0"/>
              <a:t>Szilard- </a:t>
            </a:r>
            <a:r>
              <a:rPr lang="en-US" dirty="0" smtClean="0"/>
              <a:t>A well </a:t>
            </a:r>
            <a:r>
              <a:rPr lang="en-US" dirty="0" smtClean="0"/>
              <a:t>known among European </a:t>
            </a:r>
            <a:r>
              <a:rPr lang="en-US" dirty="0" smtClean="0"/>
              <a:t>physicists.</a:t>
            </a:r>
            <a:endParaRPr lang="en-US" dirty="0"/>
          </a:p>
        </p:txBody>
      </p:sp>
      <p:sp>
        <p:nvSpPr>
          <p:cNvPr id="7" name="TextBox 6"/>
          <p:cNvSpPr txBox="1"/>
          <p:nvPr/>
        </p:nvSpPr>
        <p:spPr>
          <a:xfrm>
            <a:off x="457200" y="4724400"/>
            <a:ext cx="8153400" cy="707886"/>
          </a:xfrm>
          <a:prstGeom prst="rect">
            <a:avLst/>
          </a:prstGeom>
          <a:noFill/>
        </p:spPr>
        <p:txBody>
          <a:bodyPr wrap="square" rtlCol="0">
            <a:spAutoFit/>
          </a:bodyPr>
          <a:lstStyle/>
          <a:p>
            <a:r>
              <a:rPr lang="en-US" sz="2000" dirty="0" smtClean="0">
                <a:latin typeface="AR ESSENCE" pitchFamily="2" charset="0"/>
              </a:rPr>
              <a:t>These Scientists wrote a letter to the President, Franklin Roosevelt to let him know of the possibility of atomic bombs.</a:t>
            </a:r>
            <a:endParaRPr lang="en-US" sz="2000" dirty="0">
              <a:latin typeface="AR ESSENCE" pitchFamily="2"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rgbClr val="FFFFFF"/>
            </a:gs>
            <a:gs pos="7001">
              <a:srgbClr val="E6E6E6"/>
            </a:gs>
            <a:gs pos="32001">
              <a:srgbClr val="7D8496"/>
            </a:gs>
            <a:gs pos="47000">
              <a:srgbClr val="E6E6E6"/>
            </a:gs>
            <a:gs pos="85001">
              <a:srgbClr val="7D8496"/>
            </a:gs>
            <a:gs pos="100000">
              <a:srgbClr val="E6E6E6"/>
            </a:gs>
          </a:gsLst>
          <a:lin ang="5400000" scaled="0"/>
        </a:grad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04800"/>
            <a:ext cx="8229600" cy="6324600"/>
          </a:xfrm>
        </p:spPr>
        <p:txBody>
          <a:bodyPr>
            <a:normAutofit/>
          </a:bodyPr>
          <a:lstStyle/>
          <a:p>
            <a:pPr>
              <a:buNone/>
            </a:pPr>
            <a:r>
              <a:rPr lang="en-US" sz="2000" dirty="0" smtClean="0">
                <a:latin typeface="AR ESSENCE" pitchFamily="2" charset="0"/>
              </a:rPr>
              <a:t>The United States ignored the possible defense strategy of the creation and production of an atomic bomb.</a:t>
            </a:r>
          </a:p>
          <a:p>
            <a:pPr>
              <a:buNone/>
            </a:pPr>
            <a:endParaRPr lang="en-US" sz="2000" dirty="0" smtClean="0">
              <a:latin typeface="AR ESSENCE" pitchFamily="2" charset="0"/>
            </a:endParaRPr>
          </a:p>
          <a:p>
            <a:pPr>
              <a:buNone/>
            </a:pPr>
            <a:r>
              <a:rPr lang="en-US" sz="2000" dirty="0" smtClean="0">
                <a:latin typeface="AR ESSENCE" pitchFamily="2" charset="0"/>
              </a:rPr>
              <a:t>The United Kingdom went forward with the research and development towards atomic weapons. </a:t>
            </a:r>
          </a:p>
          <a:p>
            <a:pPr>
              <a:buNone/>
            </a:pPr>
            <a:endParaRPr lang="en-US" sz="2000" dirty="0" smtClean="0">
              <a:latin typeface="AR ESSENCE" pitchFamily="2" charset="0"/>
            </a:endParaRPr>
          </a:p>
          <a:p>
            <a:pPr>
              <a:buNone/>
            </a:pPr>
            <a:r>
              <a:rPr lang="en-US" sz="2000" dirty="0" smtClean="0">
                <a:latin typeface="AR ESSENCE" pitchFamily="2" charset="0"/>
              </a:rPr>
              <a:t>Frisch </a:t>
            </a:r>
            <a:r>
              <a:rPr lang="en-US" sz="2000" dirty="0" smtClean="0">
                <a:latin typeface="AR ESSENCE" pitchFamily="2" charset="0"/>
              </a:rPr>
              <a:t>and Rudolf </a:t>
            </a:r>
            <a:r>
              <a:rPr lang="en-US" sz="2000" dirty="0" smtClean="0">
                <a:latin typeface="AR ESSENCE" pitchFamily="2" charset="0"/>
              </a:rPr>
              <a:t>Peierls</a:t>
            </a:r>
            <a:r>
              <a:rPr lang="en-US" sz="2000" dirty="0" smtClean="0">
                <a:latin typeface="AR ESSENCE" pitchFamily="2" charset="0"/>
              </a:rPr>
              <a:t>, scientists in the United Kingdom, made major discoveries about how uranium could be used to form a nuclear weapons. </a:t>
            </a:r>
          </a:p>
          <a:p>
            <a:pPr>
              <a:buNone/>
            </a:pPr>
            <a:endParaRPr lang="en-US" sz="2000" dirty="0" smtClean="0">
              <a:latin typeface="AR ESSENCE" pitchFamily="2" charset="0"/>
            </a:endParaRPr>
          </a:p>
          <a:p>
            <a:pPr>
              <a:buNone/>
            </a:pPr>
            <a:r>
              <a:rPr lang="en-US" sz="2000" dirty="0" smtClean="0">
                <a:latin typeface="AR ESSENCE" pitchFamily="2" charset="0"/>
              </a:rPr>
              <a:t>In the United States, Philip </a:t>
            </a:r>
            <a:r>
              <a:rPr lang="en-US" sz="2000" dirty="0" smtClean="0">
                <a:latin typeface="AR ESSENCE" pitchFamily="2" charset="0"/>
              </a:rPr>
              <a:t>Abelson began actual development of a practical uranium enrichment system (liquid thermal diffusion) and on February 26 Glenn Seaborg and Arthur Wahl discover plutonium. </a:t>
            </a:r>
            <a:endParaRPr lang="en-US" sz="2000" dirty="0" smtClean="0">
              <a:latin typeface="AR ESSENCE" pitchFamily="2" charset="0"/>
            </a:endParaRPr>
          </a:p>
          <a:p>
            <a:pPr>
              <a:buNone/>
            </a:pPr>
            <a:endParaRPr lang="en-US" sz="2000" dirty="0" smtClean="0">
              <a:latin typeface="AR ESSENCE" pitchFamily="2" charset="0"/>
            </a:endParaRPr>
          </a:p>
          <a:p>
            <a:pPr>
              <a:buNone/>
            </a:pPr>
            <a:r>
              <a:rPr lang="en-US" sz="2000" dirty="0" smtClean="0">
                <a:latin typeface="AR ESSENCE" pitchFamily="2" charset="0"/>
              </a:rPr>
              <a:t>On </a:t>
            </a:r>
            <a:r>
              <a:rPr lang="en-US" sz="2000" dirty="0" smtClean="0">
                <a:latin typeface="AR ESSENCE" pitchFamily="2" charset="0"/>
              </a:rPr>
              <a:t>June 18, 1942 </a:t>
            </a:r>
            <a:r>
              <a:rPr lang="en-US" sz="2000" dirty="0" smtClean="0">
                <a:latin typeface="AR ESSENCE" pitchFamily="2" charset="0"/>
              </a:rPr>
              <a:t>General </a:t>
            </a:r>
            <a:r>
              <a:rPr lang="en-US" sz="2000" dirty="0" smtClean="0">
                <a:latin typeface="AR ESSENCE" pitchFamily="2" charset="0"/>
              </a:rPr>
              <a:t>Steyr</a:t>
            </a:r>
            <a:r>
              <a:rPr lang="en-US" sz="2000" dirty="0" smtClean="0">
                <a:latin typeface="AR ESSENCE" pitchFamily="2" charset="0"/>
              </a:rPr>
              <a:t> ordered </a:t>
            </a:r>
            <a:r>
              <a:rPr lang="en-US" sz="2000" dirty="0" smtClean="0">
                <a:latin typeface="AR ESSENCE" pitchFamily="2" charset="0"/>
              </a:rPr>
              <a:t>Colonel </a:t>
            </a:r>
            <a:r>
              <a:rPr lang="en-US" sz="2000" dirty="0" smtClean="0">
                <a:latin typeface="AR ESSENCE" pitchFamily="2" charset="0"/>
              </a:rPr>
              <a:t>James Marshall to organize an Army Corps of Engineers District to take over and consolidate atomic bomb development. During August Marshall created a new District organization with the intentionally misleading name "Manhattan Engineer District" (MED), now commonly called "The Manhattan Project". </a:t>
            </a:r>
            <a:endParaRPr lang="en-US" sz="2000" dirty="0">
              <a:latin typeface="AR ESSENCE" pitchFamily="2"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Countries</a:t>
            </a:r>
            <a:endParaRPr lang="en-US" dirty="0"/>
          </a:p>
        </p:txBody>
      </p:sp>
      <p:sp>
        <p:nvSpPr>
          <p:cNvPr id="3" name="Content Placeholder 2"/>
          <p:cNvSpPr>
            <a:spLocks noGrp="1"/>
          </p:cNvSpPr>
          <p:nvPr>
            <p:ph idx="1"/>
          </p:nvPr>
        </p:nvSpPr>
        <p:spPr/>
        <p:txBody>
          <a:bodyPr/>
          <a:lstStyle/>
          <a:p>
            <a:r>
              <a:rPr lang="en-US" dirty="0" smtClean="0"/>
              <a:t>During WWII, these countries joined forces in creating nuclear weapons(atomic bombs):</a:t>
            </a:r>
          </a:p>
          <a:p>
            <a:endParaRPr lang="en-US" dirty="0"/>
          </a:p>
        </p:txBody>
      </p:sp>
      <p:pic>
        <p:nvPicPr>
          <p:cNvPr id="4" name="Picture 3" descr="us_flag.jpg"/>
          <p:cNvPicPr>
            <a:picLocks noChangeAspect="1"/>
          </p:cNvPicPr>
          <p:nvPr/>
        </p:nvPicPr>
        <p:blipFill>
          <a:blip r:embed="rId2" cstate="print"/>
          <a:stretch>
            <a:fillRect/>
          </a:stretch>
        </p:blipFill>
        <p:spPr>
          <a:xfrm>
            <a:off x="838200" y="2743201"/>
            <a:ext cx="2057400" cy="1114202"/>
          </a:xfrm>
          <a:prstGeom prst="rect">
            <a:avLst/>
          </a:prstGeom>
        </p:spPr>
      </p:pic>
      <p:pic>
        <p:nvPicPr>
          <p:cNvPr id="5" name="Picture 4" descr="canadian-flag.gif"/>
          <p:cNvPicPr>
            <a:picLocks noChangeAspect="1"/>
          </p:cNvPicPr>
          <p:nvPr/>
        </p:nvPicPr>
        <p:blipFill>
          <a:blip r:embed="rId3" cstate="print"/>
          <a:stretch>
            <a:fillRect/>
          </a:stretch>
        </p:blipFill>
        <p:spPr>
          <a:xfrm>
            <a:off x="838200" y="3962400"/>
            <a:ext cx="2057400" cy="1038138"/>
          </a:xfrm>
          <a:prstGeom prst="rect">
            <a:avLst/>
          </a:prstGeom>
        </p:spPr>
      </p:pic>
      <p:pic>
        <p:nvPicPr>
          <p:cNvPr id="6" name="Picture 5" descr="UNITEDKINGDOMFLAG.gif"/>
          <p:cNvPicPr>
            <a:picLocks noChangeAspect="1"/>
          </p:cNvPicPr>
          <p:nvPr/>
        </p:nvPicPr>
        <p:blipFill>
          <a:blip r:embed="rId4" cstate="print"/>
          <a:stretch>
            <a:fillRect/>
          </a:stretch>
        </p:blipFill>
        <p:spPr>
          <a:xfrm>
            <a:off x="838200" y="5181600"/>
            <a:ext cx="2038350" cy="1019175"/>
          </a:xfrm>
          <a:prstGeom prst="rect">
            <a:avLst/>
          </a:prstGeom>
        </p:spPr>
      </p:pic>
      <p:sp>
        <p:nvSpPr>
          <p:cNvPr id="7" name="TextBox 6"/>
          <p:cNvSpPr txBox="1"/>
          <p:nvPr/>
        </p:nvSpPr>
        <p:spPr>
          <a:xfrm>
            <a:off x="3048000" y="2743200"/>
            <a:ext cx="4953000" cy="3477875"/>
          </a:xfrm>
          <a:prstGeom prst="rect">
            <a:avLst/>
          </a:prstGeom>
          <a:noFill/>
        </p:spPr>
        <p:txBody>
          <a:bodyPr wrap="square" rtlCol="0">
            <a:spAutoFit/>
          </a:bodyPr>
          <a:lstStyle/>
          <a:p>
            <a:r>
              <a:rPr lang="en-US" sz="2000" b="1" dirty="0" smtClean="0"/>
              <a:t>The United States of America</a:t>
            </a:r>
          </a:p>
          <a:p>
            <a:endParaRPr lang="en-US" sz="2000" b="1" dirty="0"/>
          </a:p>
          <a:p>
            <a:endParaRPr lang="en-US" sz="2000" b="1" dirty="0" smtClean="0"/>
          </a:p>
          <a:p>
            <a:endParaRPr lang="en-US" sz="2000" b="1" dirty="0"/>
          </a:p>
          <a:p>
            <a:r>
              <a:rPr lang="en-US" sz="2000" b="1" dirty="0" smtClean="0"/>
              <a:t>Canada</a:t>
            </a:r>
          </a:p>
          <a:p>
            <a:endParaRPr lang="en-US" sz="2000" b="1" dirty="0"/>
          </a:p>
          <a:p>
            <a:endParaRPr lang="en-US" sz="2000" b="1" dirty="0" smtClean="0"/>
          </a:p>
          <a:p>
            <a:endParaRPr lang="en-US" sz="2000" b="1" dirty="0"/>
          </a:p>
          <a:p>
            <a:r>
              <a:rPr lang="en-US" sz="2000" b="1" dirty="0" smtClean="0"/>
              <a:t>The United Kingdom</a:t>
            </a:r>
          </a:p>
          <a:p>
            <a:endParaRPr lang="en-US" sz="2000" b="1" dirty="0" smtClean="0"/>
          </a:p>
          <a:p>
            <a:endParaRPr lang="en-US" sz="2000"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Laboratory Locations</a:t>
            </a:r>
            <a:endParaRPr lang="en-US" dirty="0"/>
          </a:p>
        </p:txBody>
      </p:sp>
      <p:pic>
        <p:nvPicPr>
          <p:cNvPr id="4" name="Content Placeholder 3" descr="700px-Manhattan_Project_US_Canada_Map_2_svg.bmp"/>
          <p:cNvPicPr>
            <a:picLocks noGrp="1" noChangeAspect="1"/>
          </p:cNvPicPr>
          <p:nvPr>
            <p:ph idx="1"/>
          </p:nvPr>
        </p:nvPicPr>
        <p:blipFill>
          <a:blip r:embed="rId2" cstate="print"/>
          <a:stretch>
            <a:fillRect/>
          </a:stretch>
        </p:blipFill>
        <p:spPr>
          <a:xfrm>
            <a:off x="460377" y="1219200"/>
            <a:ext cx="8270695" cy="5257799"/>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Oak Ridge, TN</a:t>
            </a:r>
            <a:endParaRPr lang="en-US" dirty="0"/>
          </a:p>
        </p:txBody>
      </p:sp>
      <p:sp>
        <p:nvSpPr>
          <p:cNvPr id="3" name="Content Placeholder 2"/>
          <p:cNvSpPr>
            <a:spLocks noGrp="1"/>
          </p:cNvSpPr>
          <p:nvPr>
            <p:ph idx="1"/>
          </p:nvPr>
        </p:nvSpPr>
        <p:spPr/>
        <p:txBody>
          <a:bodyPr>
            <a:normAutofit lnSpcReduction="10000"/>
          </a:bodyPr>
          <a:lstStyle/>
          <a:p>
            <a:r>
              <a:rPr lang="en-US" dirty="0" smtClean="0"/>
              <a:t>Each laboratory had it’s own special purpose in the creation of an atomic weapon.</a:t>
            </a:r>
          </a:p>
          <a:p>
            <a:r>
              <a:rPr lang="en-US" dirty="0" smtClean="0"/>
              <a:t>Oak </a:t>
            </a:r>
            <a:r>
              <a:rPr lang="en-US" dirty="0" smtClean="0"/>
              <a:t>Ridge </a:t>
            </a:r>
            <a:r>
              <a:rPr lang="en-US" dirty="0" smtClean="0"/>
              <a:t>contained uranium </a:t>
            </a:r>
            <a:r>
              <a:rPr lang="en-US" dirty="0" smtClean="0"/>
              <a:t>enrichment plants (gaseous diffusion and electromagnetic separation) </a:t>
            </a:r>
            <a:r>
              <a:rPr lang="en-US" dirty="0" smtClean="0"/>
              <a:t> and a large </a:t>
            </a:r>
            <a:r>
              <a:rPr lang="en-US" dirty="0" smtClean="0"/>
              <a:t>experimental graphite reactor (the X-10) </a:t>
            </a:r>
            <a:r>
              <a:rPr lang="en-US" dirty="0" smtClean="0"/>
              <a:t>to </a:t>
            </a:r>
            <a:r>
              <a:rPr lang="en-US" dirty="0" smtClean="0"/>
              <a:t>provide research quantities of </a:t>
            </a:r>
            <a:r>
              <a:rPr lang="en-US" dirty="0" smtClean="0"/>
              <a:t>plutonium. Y-12 and K-25 would come later and also be a part of The </a:t>
            </a:r>
            <a:r>
              <a:rPr lang="en-US" smtClean="0"/>
              <a:t>Manhattan Project.</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Oak Ridge, TN</a:t>
            </a:r>
            <a:endParaRPr lang="en-US" dirty="0"/>
          </a:p>
        </p:txBody>
      </p:sp>
      <p:sp>
        <p:nvSpPr>
          <p:cNvPr id="3" name="Content Placeholder 2"/>
          <p:cNvSpPr>
            <a:spLocks noGrp="1"/>
          </p:cNvSpPr>
          <p:nvPr>
            <p:ph idx="1"/>
          </p:nvPr>
        </p:nvSpPr>
        <p:spPr/>
        <p:txBody>
          <a:bodyPr/>
          <a:lstStyle/>
          <a:p>
            <a:r>
              <a:rPr lang="en-US" dirty="0" smtClean="0"/>
              <a:t>Oak Ridge was not a city before WWII and the creation of the laboratory.  </a:t>
            </a:r>
          </a:p>
          <a:p>
            <a:r>
              <a:rPr lang="en-US" dirty="0" smtClean="0"/>
              <a:t>Employees of the lab needed homes and stores, so the city was built very quickly.</a:t>
            </a:r>
            <a:endParaRPr lang="en-US" dirty="0"/>
          </a:p>
        </p:txBody>
      </p:sp>
      <p:pic>
        <p:nvPicPr>
          <p:cNvPr id="4" name="Picture 3" descr="385970_2246193989702_1093730631_2051946_1631658470_n.jpg"/>
          <p:cNvPicPr>
            <a:picLocks noChangeAspect="1"/>
          </p:cNvPicPr>
          <p:nvPr/>
        </p:nvPicPr>
        <p:blipFill>
          <a:blip r:embed="rId2" cstate="print"/>
          <a:stretch>
            <a:fillRect/>
          </a:stretch>
        </p:blipFill>
        <p:spPr>
          <a:xfrm>
            <a:off x="2438400" y="3813969"/>
            <a:ext cx="3810000" cy="3044031"/>
          </a:xfrm>
          <a:prstGeom prst="rect">
            <a:avLst/>
          </a:prstGeo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Christmas Party at one of the Labs</a:t>
            </a:r>
            <a:endParaRPr lang="en-US" dirty="0"/>
          </a:p>
        </p:txBody>
      </p:sp>
      <p:pic>
        <p:nvPicPr>
          <p:cNvPr id="4" name="Content Placeholder 3" descr="385394_2648499899227_1457600312_32798057_850296332_n.jpg"/>
          <p:cNvPicPr>
            <a:picLocks noGrp="1" noChangeAspect="1"/>
          </p:cNvPicPr>
          <p:nvPr>
            <p:ph idx="1"/>
          </p:nvPr>
        </p:nvPicPr>
        <p:blipFill>
          <a:blip r:embed="rId2" cstate="print"/>
          <a:stretch>
            <a:fillRect/>
          </a:stretch>
        </p:blipFill>
        <p:spPr>
          <a:xfrm>
            <a:off x="1743273" y="1600200"/>
            <a:ext cx="5657454" cy="4525963"/>
          </a:xfr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163</TotalTime>
  <Words>886</Words>
  <Application>Microsoft Office PowerPoint</Application>
  <PresentationFormat>On-screen Show (4:3)</PresentationFormat>
  <Paragraphs>65</Paragraphs>
  <Slides>20</Slides>
  <Notes>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The Manhattan Project</vt:lpstr>
      <vt:lpstr>WWII 1939-1945</vt:lpstr>
      <vt:lpstr>Scientists</vt:lpstr>
      <vt:lpstr>Slide 4</vt:lpstr>
      <vt:lpstr>Countries</vt:lpstr>
      <vt:lpstr>Laboratory Locations</vt:lpstr>
      <vt:lpstr>Oak Ridge, TN</vt:lpstr>
      <vt:lpstr>Oak Ridge, TN</vt:lpstr>
      <vt:lpstr>Christmas Party at one of the Labs</vt:lpstr>
      <vt:lpstr>Construction of a Lab</vt:lpstr>
      <vt:lpstr>A look inside a Lab</vt:lpstr>
      <vt:lpstr>Slide 12</vt:lpstr>
      <vt:lpstr>Slide 13</vt:lpstr>
      <vt:lpstr>Slide 14</vt:lpstr>
      <vt:lpstr>An End to WWII</vt:lpstr>
      <vt:lpstr>Slide 16</vt:lpstr>
      <vt:lpstr>The Hendrix Prophecy</vt:lpstr>
      <vt:lpstr>The Grave of John Hendrix, located in the Hendrix Creek subdivision in Oak Ridge</vt:lpstr>
      <vt:lpstr>Standards</vt:lpstr>
      <vt:lpstr>Works Cited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Manhattan Project</dc:title>
  <dc:creator>Jessica Forgety</dc:creator>
  <cp:lastModifiedBy>Jessica Forgety</cp:lastModifiedBy>
  <cp:revision>14</cp:revision>
  <dcterms:created xsi:type="dcterms:W3CDTF">2011-12-06T17:31:29Z</dcterms:created>
  <dcterms:modified xsi:type="dcterms:W3CDTF">2011-12-13T19:00:25Z</dcterms:modified>
</cp:coreProperties>
</file>